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88163" cy="10021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2A"/>
    <a:srgbClr val="F04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1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83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>
              <a:defRPr sz="1200"/>
            </a:lvl1pPr>
          </a:lstStyle>
          <a:p>
            <a:fld id="{2533410A-AEAE-4404-8614-B383798F8BE9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4125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7" tIns="46163" rIns="92327" bIns="461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2327" tIns="46163" rIns="92327" bIns="4616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9055"/>
            <a:ext cx="2984871" cy="502834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r">
              <a:defRPr sz="1200"/>
            </a:lvl1pPr>
          </a:lstStyle>
          <a:p>
            <a:fld id="{964ABBBE-F35E-48A1-9E90-98F2DD0AE5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80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83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2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80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04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89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73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97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8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28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68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07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26A7-10DE-41CD-A094-FD78D20AABAB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BB1FE-6AAE-49FB-9303-16656D6D4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5"/>
          <p:cNvSpPr txBox="1">
            <a:spLocks noChangeArrowheads="1"/>
          </p:cNvSpPr>
          <p:nvPr/>
        </p:nvSpPr>
        <p:spPr bwMode="auto">
          <a:xfrm>
            <a:off x="0" y="1167383"/>
            <a:ext cx="6858000" cy="55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36000" rIns="36000" bIns="360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２月に入り、寒さも本格的になってきました。埼玉県では１１月からインフルエンザの患者数が増加し、平年より１ヶ月ほど早い流行入りとなっています。「外出後の手洗い・うがい」「適度な湿度の保持」「十分な休養とバランスのとれた食事」など、ポイントを押さえて感染予防に努めましょう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22730" y="5400623"/>
            <a:ext cx="637813" cy="6378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7" name="円/楕円 6"/>
          <p:cNvSpPr/>
          <p:nvPr/>
        </p:nvSpPr>
        <p:spPr>
          <a:xfrm>
            <a:off x="222730" y="3948841"/>
            <a:ext cx="637813" cy="63781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8" name="角丸四角形 7"/>
          <p:cNvSpPr/>
          <p:nvPr/>
        </p:nvSpPr>
        <p:spPr>
          <a:xfrm>
            <a:off x="585995" y="2189100"/>
            <a:ext cx="6025898" cy="5709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403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1403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発症した後５日</a:t>
            </a:r>
            <a:r>
              <a:rPr lang="ja-JP" altLang="en-US" sz="1403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1403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経過し、かつ、解熱した後２日を経過するまで</a:t>
            </a:r>
            <a:endParaRPr lang="ja-JP" altLang="en-US" sz="1403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雲 8"/>
          <p:cNvSpPr/>
          <p:nvPr/>
        </p:nvSpPr>
        <p:spPr>
          <a:xfrm>
            <a:off x="254229" y="1739491"/>
            <a:ext cx="6223919" cy="41964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10" name="正方形/長方形 9"/>
          <p:cNvSpPr/>
          <p:nvPr/>
        </p:nvSpPr>
        <p:spPr>
          <a:xfrm>
            <a:off x="1048295" y="1815692"/>
            <a:ext cx="491745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defRPr/>
            </a:pPr>
            <a:r>
              <a:rPr lang="ja-JP" altLang="en-US" sz="1200" b="1" dirty="0" smtClean="0">
                <a:ln w="12700">
                  <a:noFill/>
                  <a:prstDash val="solid"/>
                </a:ln>
                <a:solidFill>
                  <a:srgbClr val="020202"/>
                </a:solidFill>
                <a:latin typeface="HG丸ｺﾞｼｯｸM-PRO" pitchFamily="50" charset="-128"/>
                <a:ea typeface="HG丸ｺﾞｼｯｸM-PRO" pitchFamily="50" charset="-128"/>
              </a:rPr>
              <a:t>インフルエンザの出席停止期間について（確認）</a:t>
            </a:r>
            <a:endParaRPr lang="en-US" altLang="ja-JP" sz="1200" b="1" dirty="0">
              <a:ln w="12700">
                <a:noFill/>
                <a:prstDash val="solid"/>
              </a:ln>
              <a:solidFill>
                <a:srgbClr val="020202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1" name="Picture 17" descr="白衣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66" y="2132343"/>
            <a:ext cx="563257" cy="7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8"/>
          <p:cNvSpPr txBox="1">
            <a:spLocks noChangeArrowheads="1"/>
          </p:cNvSpPr>
          <p:nvPr/>
        </p:nvSpPr>
        <p:spPr bwMode="auto">
          <a:xfrm>
            <a:off x="788536" y="2745548"/>
            <a:ext cx="704631" cy="21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765" dirty="0"/>
              <a:t>コバトン</a:t>
            </a:r>
          </a:p>
        </p:txBody>
      </p:sp>
      <p:sp>
        <p:nvSpPr>
          <p:cNvPr id="13" name="フレーム 12"/>
          <p:cNvSpPr/>
          <p:nvPr/>
        </p:nvSpPr>
        <p:spPr>
          <a:xfrm>
            <a:off x="0" y="2966442"/>
            <a:ext cx="6851926" cy="3280177"/>
          </a:xfrm>
          <a:prstGeom prst="frame">
            <a:avLst>
              <a:gd name="adj1" fmla="val 4105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>
              <a:solidFill>
                <a:schemeClr val="tx1"/>
              </a:solidFill>
            </a:endParaRPr>
          </a:p>
        </p:txBody>
      </p:sp>
      <p:sp>
        <p:nvSpPr>
          <p:cNvPr id="14" name="テキスト ボックス 20"/>
          <p:cNvSpPr txBox="1">
            <a:spLocks noChangeArrowheads="1"/>
          </p:cNvSpPr>
          <p:nvPr/>
        </p:nvSpPr>
        <p:spPr bwMode="auto">
          <a:xfrm>
            <a:off x="1589472" y="3213839"/>
            <a:ext cx="3373318" cy="288669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76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例えば、発症後２日目に解熱した場合</a:t>
            </a:r>
          </a:p>
        </p:txBody>
      </p:sp>
      <p:sp>
        <p:nvSpPr>
          <p:cNvPr id="15" name="テキスト ボックス 21"/>
          <p:cNvSpPr txBox="1">
            <a:spLocks noChangeArrowheads="1"/>
          </p:cNvSpPr>
          <p:nvPr/>
        </p:nvSpPr>
        <p:spPr bwMode="auto">
          <a:xfrm>
            <a:off x="1589472" y="4775400"/>
            <a:ext cx="3373318" cy="288669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276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例えば、発症後４日目に解熱した場合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1868894" y="3584377"/>
            <a:ext cx="698556" cy="18628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発症後２日目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2695013" y="3584377"/>
            <a:ext cx="700581" cy="18628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発症後３日目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3527205" y="3584377"/>
            <a:ext cx="700581" cy="18628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発症後４日目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347250" y="3584377"/>
            <a:ext cx="700581" cy="18628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発症後５日目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5167294" y="3584377"/>
            <a:ext cx="700581" cy="18628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発症後６日目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5965065" y="5127276"/>
            <a:ext cx="698557" cy="18830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発症後７日目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186284" y="5121201"/>
            <a:ext cx="728928" cy="18223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48" b="1" dirty="0"/>
              <a:t>発症日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046825" y="5121200"/>
            <a:ext cx="698556" cy="1883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発症後１日目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866868" y="5121200"/>
            <a:ext cx="698557" cy="1883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発症後２日目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2692987" y="5121200"/>
            <a:ext cx="698557" cy="1883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発症後３日目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3525181" y="5121200"/>
            <a:ext cx="698556" cy="1883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発症後４日目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4345224" y="5121200"/>
            <a:ext cx="698557" cy="1883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発症後５日目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5165269" y="5121200"/>
            <a:ext cx="698556" cy="18830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893" dirty="0"/>
              <a:t>発症後６日目</a:t>
            </a:r>
          </a:p>
        </p:txBody>
      </p:sp>
      <p:sp>
        <p:nvSpPr>
          <p:cNvPr id="31" name="円/楕円 30"/>
          <p:cNvSpPr/>
          <p:nvPr/>
        </p:nvSpPr>
        <p:spPr>
          <a:xfrm>
            <a:off x="1079221" y="3948841"/>
            <a:ext cx="637812" cy="6378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32" name="円/楕円 31"/>
          <p:cNvSpPr/>
          <p:nvPr/>
        </p:nvSpPr>
        <p:spPr>
          <a:xfrm>
            <a:off x="2737533" y="3948841"/>
            <a:ext cx="637813" cy="6378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33" name="円/楕円 32"/>
          <p:cNvSpPr/>
          <p:nvPr/>
        </p:nvSpPr>
        <p:spPr>
          <a:xfrm>
            <a:off x="1911414" y="3948841"/>
            <a:ext cx="637813" cy="637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34" name="正方形/長方形 59"/>
          <p:cNvSpPr>
            <a:spLocks noChangeArrowheads="1"/>
          </p:cNvSpPr>
          <p:nvPr/>
        </p:nvSpPr>
        <p:spPr bwMode="auto">
          <a:xfrm>
            <a:off x="1140852" y="4094627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発熱</a:t>
            </a:r>
          </a:p>
        </p:txBody>
      </p:sp>
      <p:sp>
        <p:nvSpPr>
          <p:cNvPr id="35" name="正方形/長方形 60"/>
          <p:cNvSpPr>
            <a:spLocks noChangeArrowheads="1"/>
          </p:cNvSpPr>
          <p:nvPr/>
        </p:nvSpPr>
        <p:spPr bwMode="auto">
          <a:xfrm>
            <a:off x="1973046" y="4106776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解熱</a:t>
            </a:r>
          </a:p>
        </p:txBody>
      </p:sp>
      <p:sp>
        <p:nvSpPr>
          <p:cNvPr id="36" name="正方形/長方形 61"/>
          <p:cNvSpPr>
            <a:spLocks noChangeArrowheads="1"/>
          </p:cNvSpPr>
          <p:nvPr/>
        </p:nvSpPr>
        <p:spPr bwMode="auto">
          <a:xfrm>
            <a:off x="2770986" y="4070330"/>
            <a:ext cx="579005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020" b="1" dirty="0"/>
              <a:t>解熱後</a:t>
            </a:r>
            <a:endParaRPr lang="en-US" altLang="ja-JP" sz="1020" b="1" dirty="0"/>
          </a:p>
          <a:p>
            <a:pPr algn="ctr" eaLnBrk="1" hangingPunct="1"/>
            <a:r>
              <a:rPr lang="ja-JP" altLang="en-US" sz="1020" b="1" dirty="0"/>
              <a:t>１日目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5400000">
            <a:off x="4510245" y="3988325"/>
            <a:ext cx="118450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二等辺三角形 38"/>
          <p:cNvSpPr/>
          <p:nvPr/>
        </p:nvSpPr>
        <p:spPr>
          <a:xfrm rot="16200000" flipV="1">
            <a:off x="881803" y="4231300"/>
            <a:ext cx="182232" cy="91117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40" name="二等辺三角形 39"/>
          <p:cNvSpPr/>
          <p:nvPr/>
        </p:nvSpPr>
        <p:spPr>
          <a:xfrm rot="16200000" flipV="1">
            <a:off x="1738294" y="4219153"/>
            <a:ext cx="182232" cy="91115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41" name="二等辺三角形 40"/>
          <p:cNvSpPr/>
          <p:nvPr/>
        </p:nvSpPr>
        <p:spPr>
          <a:xfrm rot="16200000" flipV="1">
            <a:off x="2558338" y="4219152"/>
            <a:ext cx="182232" cy="91117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42" name="二等辺三角形 41"/>
          <p:cNvSpPr/>
          <p:nvPr/>
        </p:nvSpPr>
        <p:spPr>
          <a:xfrm rot="16200000" flipV="1">
            <a:off x="5038719" y="4213079"/>
            <a:ext cx="182232" cy="91115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43" name="円/楕円 42"/>
          <p:cNvSpPr/>
          <p:nvPr/>
        </p:nvSpPr>
        <p:spPr>
          <a:xfrm>
            <a:off x="1054923" y="5400623"/>
            <a:ext cx="637812" cy="6378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44" name="円/楕円 43"/>
          <p:cNvSpPr/>
          <p:nvPr/>
        </p:nvSpPr>
        <p:spPr>
          <a:xfrm>
            <a:off x="4349274" y="5400623"/>
            <a:ext cx="637813" cy="6378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45" name="円/楕円 44"/>
          <p:cNvSpPr/>
          <p:nvPr/>
        </p:nvSpPr>
        <p:spPr>
          <a:xfrm>
            <a:off x="5181467" y="5400623"/>
            <a:ext cx="637812" cy="6378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46" name="円/楕円 45"/>
          <p:cNvSpPr/>
          <p:nvPr/>
        </p:nvSpPr>
        <p:spPr>
          <a:xfrm>
            <a:off x="6013660" y="5400623"/>
            <a:ext cx="637813" cy="63781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47" name="円/楕円 46"/>
          <p:cNvSpPr/>
          <p:nvPr/>
        </p:nvSpPr>
        <p:spPr>
          <a:xfrm>
            <a:off x="3521131" y="5400623"/>
            <a:ext cx="637812" cy="6378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48" name="正方形/長方形 83"/>
          <p:cNvSpPr>
            <a:spLocks noChangeArrowheads="1"/>
          </p:cNvSpPr>
          <p:nvPr/>
        </p:nvSpPr>
        <p:spPr bwMode="auto">
          <a:xfrm>
            <a:off x="1116555" y="5546409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発熱</a:t>
            </a:r>
          </a:p>
        </p:txBody>
      </p:sp>
      <p:sp>
        <p:nvSpPr>
          <p:cNvPr id="49" name="正方形/長方形 84"/>
          <p:cNvSpPr>
            <a:spLocks noChangeArrowheads="1"/>
          </p:cNvSpPr>
          <p:nvPr/>
        </p:nvSpPr>
        <p:spPr bwMode="auto">
          <a:xfrm>
            <a:off x="3582762" y="5558557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解熱</a:t>
            </a:r>
          </a:p>
        </p:txBody>
      </p:sp>
      <p:sp>
        <p:nvSpPr>
          <p:cNvPr id="50" name="正方形/長方形 85"/>
          <p:cNvSpPr>
            <a:spLocks noChangeArrowheads="1"/>
          </p:cNvSpPr>
          <p:nvPr/>
        </p:nvSpPr>
        <p:spPr bwMode="auto">
          <a:xfrm>
            <a:off x="4380702" y="5522111"/>
            <a:ext cx="579005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020" b="1"/>
              <a:t>解熱後</a:t>
            </a:r>
            <a:endParaRPr lang="en-US" altLang="ja-JP" sz="1020" b="1"/>
          </a:p>
          <a:p>
            <a:pPr algn="ctr" eaLnBrk="1" hangingPunct="1"/>
            <a:r>
              <a:rPr lang="ja-JP" altLang="en-US" sz="1020" b="1"/>
              <a:t>１日目</a:t>
            </a:r>
          </a:p>
        </p:txBody>
      </p:sp>
      <p:sp>
        <p:nvSpPr>
          <p:cNvPr id="51" name="正方形/長方形 86"/>
          <p:cNvSpPr>
            <a:spLocks noChangeArrowheads="1"/>
          </p:cNvSpPr>
          <p:nvPr/>
        </p:nvSpPr>
        <p:spPr bwMode="auto">
          <a:xfrm>
            <a:off x="5230107" y="5516038"/>
            <a:ext cx="579005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020" b="1"/>
              <a:t>解熱後</a:t>
            </a:r>
            <a:endParaRPr lang="en-US" altLang="ja-JP" sz="1020" b="1"/>
          </a:p>
          <a:p>
            <a:pPr algn="ctr" eaLnBrk="1" hangingPunct="1"/>
            <a:r>
              <a:rPr lang="ja-JP" altLang="en-US" sz="1020" b="1"/>
              <a:t>２日目</a:t>
            </a:r>
          </a:p>
        </p:txBody>
      </p:sp>
      <p:sp>
        <p:nvSpPr>
          <p:cNvPr id="52" name="正方形/長方形 88"/>
          <p:cNvSpPr>
            <a:spLocks noChangeArrowheads="1"/>
          </p:cNvSpPr>
          <p:nvPr/>
        </p:nvSpPr>
        <p:spPr bwMode="auto">
          <a:xfrm>
            <a:off x="6120937" y="5516038"/>
            <a:ext cx="447558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020" b="1"/>
              <a:t>登校</a:t>
            </a:r>
            <a:endParaRPr lang="en-US" altLang="ja-JP" sz="1020" b="1"/>
          </a:p>
          <a:p>
            <a:pPr algn="ctr" eaLnBrk="1" hangingPunct="1"/>
            <a:r>
              <a:rPr lang="ja-JP" altLang="en-US" sz="1020" b="1"/>
              <a:t>可能</a:t>
            </a:r>
            <a:endParaRPr lang="en-US" altLang="ja-JP" sz="1020" b="1"/>
          </a:p>
        </p:txBody>
      </p:sp>
      <p:sp>
        <p:nvSpPr>
          <p:cNvPr id="53" name="二等辺三角形 52"/>
          <p:cNvSpPr/>
          <p:nvPr/>
        </p:nvSpPr>
        <p:spPr>
          <a:xfrm rot="16200000" flipV="1">
            <a:off x="881803" y="5683083"/>
            <a:ext cx="182232" cy="91117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54" name="二等辺三角形 53"/>
          <p:cNvSpPr/>
          <p:nvPr/>
        </p:nvSpPr>
        <p:spPr>
          <a:xfrm rot="16200000" flipV="1">
            <a:off x="3372308" y="5670934"/>
            <a:ext cx="182232" cy="91117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55" name="二等辺三角形 54"/>
          <p:cNvSpPr/>
          <p:nvPr/>
        </p:nvSpPr>
        <p:spPr>
          <a:xfrm rot="16200000" flipV="1">
            <a:off x="4169068" y="5669922"/>
            <a:ext cx="182232" cy="93141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56" name="二等辺三角形 55"/>
          <p:cNvSpPr/>
          <p:nvPr/>
        </p:nvSpPr>
        <p:spPr>
          <a:xfrm rot="16200000" flipV="1">
            <a:off x="5840540" y="5664860"/>
            <a:ext cx="182232" cy="91115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57" name="円/楕円 56"/>
          <p:cNvSpPr/>
          <p:nvPr/>
        </p:nvSpPr>
        <p:spPr>
          <a:xfrm>
            <a:off x="1881042" y="5412772"/>
            <a:ext cx="637812" cy="6378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58" name="正方形/長方形 96"/>
          <p:cNvSpPr>
            <a:spLocks noChangeArrowheads="1"/>
          </p:cNvSpPr>
          <p:nvPr/>
        </p:nvSpPr>
        <p:spPr bwMode="auto">
          <a:xfrm>
            <a:off x="1942673" y="5558557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発熱</a:t>
            </a:r>
          </a:p>
        </p:txBody>
      </p:sp>
      <p:sp>
        <p:nvSpPr>
          <p:cNvPr id="59" name="二等辺三角形 58"/>
          <p:cNvSpPr/>
          <p:nvPr/>
        </p:nvSpPr>
        <p:spPr>
          <a:xfrm rot="16200000" flipV="1">
            <a:off x="1707921" y="5695232"/>
            <a:ext cx="182232" cy="91117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60" name="円/楕円 59"/>
          <p:cNvSpPr/>
          <p:nvPr/>
        </p:nvSpPr>
        <p:spPr>
          <a:xfrm>
            <a:off x="2707161" y="5412772"/>
            <a:ext cx="637812" cy="6378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893" dirty="0"/>
          </a:p>
        </p:txBody>
      </p:sp>
      <p:sp>
        <p:nvSpPr>
          <p:cNvPr id="61" name="正方形/長方形 99"/>
          <p:cNvSpPr>
            <a:spLocks noChangeArrowheads="1"/>
          </p:cNvSpPr>
          <p:nvPr/>
        </p:nvSpPr>
        <p:spPr bwMode="auto">
          <a:xfrm>
            <a:off x="2768792" y="5558557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発熱</a:t>
            </a:r>
          </a:p>
        </p:txBody>
      </p:sp>
      <p:sp>
        <p:nvSpPr>
          <p:cNvPr id="62" name="二等辺三角形 61"/>
          <p:cNvSpPr/>
          <p:nvPr/>
        </p:nvSpPr>
        <p:spPr>
          <a:xfrm rot="16200000" flipV="1">
            <a:off x="2546189" y="5695232"/>
            <a:ext cx="182232" cy="91117"/>
          </a:xfrm>
          <a:prstGeom prst="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cxnSp>
        <p:nvCxnSpPr>
          <p:cNvPr id="63" name="直線コネクタ 62"/>
          <p:cNvCxnSpPr/>
          <p:nvPr/>
        </p:nvCxnSpPr>
        <p:spPr>
          <a:xfrm rot="5400000">
            <a:off x="4510245" y="5519074"/>
            <a:ext cx="118450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二等辺三角形 63"/>
          <p:cNvSpPr/>
          <p:nvPr/>
        </p:nvSpPr>
        <p:spPr>
          <a:xfrm rot="16200000" flipV="1">
            <a:off x="4996198" y="5664859"/>
            <a:ext cx="182232" cy="91117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2296"/>
          </a:p>
        </p:txBody>
      </p:sp>
      <p:sp>
        <p:nvSpPr>
          <p:cNvPr id="65" name="正方形/長方形 58"/>
          <p:cNvSpPr>
            <a:spLocks noChangeArrowheads="1"/>
          </p:cNvSpPr>
          <p:nvPr/>
        </p:nvSpPr>
        <p:spPr bwMode="auto">
          <a:xfrm>
            <a:off x="277276" y="4112850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発症</a:t>
            </a:r>
          </a:p>
        </p:txBody>
      </p:sp>
      <p:sp>
        <p:nvSpPr>
          <p:cNvPr id="66" name="正方形/長方形 82"/>
          <p:cNvSpPr>
            <a:spLocks noChangeArrowheads="1"/>
          </p:cNvSpPr>
          <p:nvPr/>
        </p:nvSpPr>
        <p:spPr bwMode="auto">
          <a:xfrm>
            <a:off x="278287" y="5564632"/>
            <a:ext cx="546945" cy="30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3" b="1"/>
              <a:t>発症</a:t>
            </a:r>
          </a:p>
        </p:txBody>
      </p:sp>
      <p:grpSp>
        <p:nvGrpSpPr>
          <p:cNvPr id="67" name="グループ化 66"/>
          <p:cNvGrpSpPr/>
          <p:nvPr/>
        </p:nvGrpSpPr>
        <p:grpSpPr>
          <a:xfrm>
            <a:off x="206531" y="3213838"/>
            <a:ext cx="5643120" cy="1372815"/>
            <a:chOff x="174625" y="1298575"/>
            <a:chExt cx="4424363" cy="1076325"/>
          </a:xfrm>
        </p:grpSpPr>
        <p:grpSp>
          <p:nvGrpSpPr>
            <p:cNvPr id="68" name="グループ化 67"/>
            <p:cNvGrpSpPr/>
            <p:nvPr/>
          </p:nvGrpSpPr>
          <p:grpSpPr>
            <a:xfrm>
              <a:off x="174625" y="1298575"/>
              <a:ext cx="4424363" cy="1076325"/>
              <a:chOff x="174625" y="1298575"/>
              <a:chExt cx="4424363" cy="1076325"/>
            </a:xfrm>
          </p:grpSpPr>
          <p:sp>
            <p:nvSpPr>
              <p:cNvPr id="70" name="円/楕円 69"/>
              <p:cNvSpPr/>
              <p:nvPr/>
            </p:nvSpPr>
            <p:spPr>
              <a:xfrm>
                <a:off x="4098925" y="1874838"/>
                <a:ext cx="500063" cy="500062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893" dirty="0"/>
              </a:p>
            </p:txBody>
          </p:sp>
          <p:sp>
            <p:nvSpPr>
              <p:cNvPr id="71" name="円/楕円 70"/>
              <p:cNvSpPr/>
              <p:nvPr/>
            </p:nvSpPr>
            <p:spPr>
              <a:xfrm>
                <a:off x="2803525" y="1874838"/>
                <a:ext cx="500063" cy="500062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893" dirty="0"/>
              </a:p>
            </p:txBody>
          </p:sp>
          <p:sp>
            <p:nvSpPr>
              <p:cNvPr id="72" name="円/楕円 71"/>
              <p:cNvSpPr/>
              <p:nvPr/>
            </p:nvSpPr>
            <p:spPr>
              <a:xfrm>
                <a:off x="3446463" y="1874838"/>
                <a:ext cx="500062" cy="500062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893" dirty="0"/>
              </a:p>
            </p:txBody>
          </p:sp>
          <p:sp>
            <p:nvSpPr>
              <p:cNvPr id="73" name="正方形/長方形 62"/>
              <p:cNvSpPr>
                <a:spLocks noChangeArrowheads="1"/>
              </p:cNvSpPr>
              <p:nvPr/>
            </p:nvSpPr>
            <p:spPr bwMode="auto">
              <a:xfrm>
                <a:off x="2841659" y="1965325"/>
                <a:ext cx="453956" cy="318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020" b="1"/>
                  <a:t>解熱後</a:t>
                </a:r>
                <a:endParaRPr lang="en-US" altLang="ja-JP" sz="1020" b="1"/>
              </a:p>
              <a:p>
                <a:pPr algn="ctr" eaLnBrk="1" hangingPunct="1"/>
                <a:r>
                  <a:rPr lang="ja-JP" altLang="en-US" sz="1020" b="1"/>
                  <a:t>２日目</a:t>
                </a:r>
              </a:p>
            </p:txBody>
          </p:sp>
          <p:sp>
            <p:nvSpPr>
              <p:cNvPr id="74" name="正方形/長方形 63"/>
              <p:cNvSpPr>
                <a:spLocks noChangeArrowheads="1"/>
              </p:cNvSpPr>
              <p:nvPr/>
            </p:nvSpPr>
            <p:spPr bwMode="auto">
              <a:xfrm>
                <a:off x="3449143" y="1893888"/>
                <a:ext cx="504228" cy="4415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765"/>
                  <a:t>発症後</a:t>
                </a:r>
                <a:endParaRPr lang="en-US" altLang="ja-JP" sz="765"/>
              </a:p>
              <a:p>
                <a:pPr algn="ctr" eaLnBrk="1" hangingPunct="1"/>
                <a:r>
                  <a:rPr lang="ja-JP" altLang="en-US" sz="765"/>
                  <a:t>５日目以内</a:t>
                </a:r>
                <a:endParaRPr lang="en-US" altLang="ja-JP" sz="765"/>
              </a:p>
              <a:p>
                <a:pPr algn="ctr" eaLnBrk="1" hangingPunct="1"/>
                <a:r>
                  <a:rPr lang="ja-JP" altLang="en-US" sz="765"/>
                  <a:t>なので</a:t>
                </a:r>
                <a:endParaRPr lang="en-US" altLang="ja-JP" sz="765"/>
              </a:p>
              <a:p>
                <a:pPr algn="ctr" eaLnBrk="1" hangingPunct="1"/>
                <a:r>
                  <a:rPr lang="ja-JP" altLang="en-US" sz="765"/>
                  <a:t>登校不可</a:t>
                </a:r>
              </a:p>
            </p:txBody>
          </p:sp>
          <p:sp>
            <p:nvSpPr>
              <p:cNvPr id="75" name="二等辺三角形 74"/>
              <p:cNvSpPr/>
              <p:nvPr/>
            </p:nvSpPr>
            <p:spPr>
              <a:xfrm rot="16200000" flipV="1">
                <a:off x="2663031" y="2096294"/>
                <a:ext cx="142875" cy="71438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296"/>
              </a:p>
            </p:txBody>
          </p:sp>
          <p:sp>
            <p:nvSpPr>
              <p:cNvPr id="76" name="二等辺三角形 75"/>
              <p:cNvSpPr/>
              <p:nvPr/>
            </p:nvSpPr>
            <p:spPr>
              <a:xfrm rot="16200000" flipV="1">
                <a:off x="3315494" y="2105819"/>
                <a:ext cx="142875" cy="71437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2296"/>
              </a:p>
            </p:txBody>
          </p:sp>
          <p:sp>
            <p:nvSpPr>
              <p:cNvPr id="77" name="テキスト ボックス 20"/>
              <p:cNvSpPr txBox="1">
                <a:spLocks noChangeArrowheads="1"/>
              </p:cNvSpPr>
              <p:nvPr/>
            </p:nvSpPr>
            <p:spPr bwMode="auto">
              <a:xfrm>
                <a:off x="1271588" y="1298575"/>
                <a:ext cx="2644775" cy="2263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276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例えば、発症後２日目に解熱した場合</a:t>
                </a:r>
              </a:p>
            </p:txBody>
          </p:sp>
          <p:sp>
            <p:nvSpPr>
              <p:cNvPr id="78" name="角丸四角形 77"/>
              <p:cNvSpPr/>
              <p:nvPr/>
            </p:nvSpPr>
            <p:spPr>
              <a:xfrm>
                <a:off x="174625" y="1589088"/>
                <a:ext cx="571500" cy="142875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ja-JP" altLang="en-US" sz="1148" b="1" dirty="0"/>
                  <a:t>発症日</a:t>
                </a:r>
              </a:p>
            </p:txBody>
          </p:sp>
          <p:sp>
            <p:nvSpPr>
              <p:cNvPr id="79" name="角丸四角形 78"/>
              <p:cNvSpPr/>
              <p:nvPr/>
            </p:nvSpPr>
            <p:spPr>
              <a:xfrm>
                <a:off x="847725" y="1589088"/>
                <a:ext cx="547688" cy="146050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ja-JP" altLang="en-US" sz="893" dirty="0"/>
                  <a:t>発症後１日目</a:t>
                </a:r>
              </a:p>
            </p:txBody>
          </p:sp>
          <p:sp>
            <p:nvSpPr>
              <p:cNvPr id="85" name="円/楕円 84"/>
              <p:cNvSpPr/>
              <p:nvPr/>
            </p:nvSpPr>
            <p:spPr>
              <a:xfrm>
                <a:off x="2164232" y="1874838"/>
                <a:ext cx="500063" cy="500062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sz="893" dirty="0"/>
              </a:p>
            </p:txBody>
          </p:sp>
          <p:sp>
            <p:nvSpPr>
              <p:cNvPr id="88" name="正方形/長方形 61"/>
              <p:cNvSpPr>
                <a:spLocks noChangeArrowheads="1"/>
              </p:cNvSpPr>
              <p:nvPr/>
            </p:nvSpPr>
            <p:spPr bwMode="auto">
              <a:xfrm>
                <a:off x="2197929" y="1970088"/>
                <a:ext cx="453956" cy="318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020" b="1" dirty="0"/>
                  <a:t>解熱後</a:t>
                </a:r>
                <a:endParaRPr lang="en-US" altLang="ja-JP" sz="1020" b="1" dirty="0"/>
              </a:p>
              <a:p>
                <a:pPr algn="ctr" eaLnBrk="1" hangingPunct="1"/>
                <a:r>
                  <a:rPr lang="ja-JP" altLang="en-US" sz="1020" b="1" dirty="0"/>
                  <a:t>１日目</a:t>
                </a:r>
              </a:p>
            </p:txBody>
          </p:sp>
        </p:grpSp>
        <p:sp>
          <p:nvSpPr>
            <p:cNvPr id="69" name="正方形/長方形 64"/>
            <p:cNvSpPr>
              <a:spLocks noChangeArrowheads="1"/>
            </p:cNvSpPr>
            <p:nvPr/>
          </p:nvSpPr>
          <p:spPr bwMode="auto">
            <a:xfrm>
              <a:off x="4182384" y="1965325"/>
              <a:ext cx="350898" cy="318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/>
              <a:r>
                <a:rPr lang="ja-JP" altLang="en-US" sz="1020" b="1" dirty="0"/>
                <a:t>登校</a:t>
              </a:r>
              <a:endParaRPr lang="en-US" altLang="ja-JP" sz="1020" b="1" dirty="0"/>
            </a:p>
            <a:p>
              <a:pPr algn="ctr" eaLnBrk="1" hangingPunct="1"/>
              <a:r>
                <a:rPr lang="ja-JP" altLang="en-US" sz="1020" b="1" dirty="0"/>
                <a:t>可能</a:t>
              </a:r>
              <a:endParaRPr lang="en-US" altLang="ja-JP" sz="1020" b="1" dirty="0"/>
            </a:p>
          </p:txBody>
        </p:sp>
      </p:grpSp>
      <p:pic>
        <p:nvPicPr>
          <p:cNvPr id="89" name="Picture 10" descr="0001307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793" y="7055034"/>
            <a:ext cx="3611233" cy="392078"/>
          </a:xfrm>
          <a:prstGeom prst="rect">
            <a:avLst/>
          </a:prstGeom>
          <a:noFill/>
        </p:spPr>
      </p:pic>
      <p:pic>
        <p:nvPicPr>
          <p:cNvPr id="90" name="Picture 10" descr="0001307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57551" y="7044224"/>
            <a:ext cx="3611233" cy="392078"/>
          </a:xfrm>
          <a:prstGeom prst="rect">
            <a:avLst/>
          </a:prstGeom>
          <a:noFill/>
        </p:spPr>
      </p:pic>
      <p:sp>
        <p:nvSpPr>
          <p:cNvPr id="3" name="角丸四角形吹き出し 2"/>
          <p:cNvSpPr/>
          <p:nvPr/>
        </p:nvSpPr>
        <p:spPr>
          <a:xfrm>
            <a:off x="867623" y="6339389"/>
            <a:ext cx="5931445" cy="693594"/>
          </a:xfrm>
          <a:prstGeom prst="wedgeRoundRectCallout">
            <a:avLst>
              <a:gd name="adj1" fmla="val -52533"/>
              <a:gd name="adj2" fmla="val -918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注意！①インフルエンザ発症日を０日と数えてください。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②解熱後２日に解熱した日を含めないでください。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③１日のうちで、発熱・解熱をともに認めた場合には、発熱期間としてください。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④その他、医師の指示があった場合には、その指示通りに対応してください。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2" name="図 91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05"/>
          <a:stretch/>
        </p:blipFill>
        <p:spPr>
          <a:xfrm>
            <a:off x="88759" y="6319325"/>
            <a:ext cx="711857" cy="641064"/>
          </a:xfrm>
          <a:prstGeom prst="rect">
            <a:avLst/>
          </a:prstGeom>
        </p:spPr>
      </p:pic>
      <p:sp>
        <p:nvSpPr>
          <p:cNvPr id="93" name="テキスト ボックス 18"/>
          <p:cNvSpPr txBox="1">
            <a:spLocks noChangeArrowheads="1"/>
          </p:cNvSpPr>
          <p:nvPr/>
        </p:nvSpPr>
        <p:spPr bwMode="auto">
          <a:xfrm>
            <a:off x="249238" y="6883759"/>
            <a:ext cx="704631" cy="21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765" dirty="0"/>
              <a:t>コバトン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85286" y="134647"/>
            <a:ext cx="41056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600" b="1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保健</a:t>
            </a:r>
            <a:r>
              <a:rPr lang="ja-JP" altLang="en-US" sz="6600" b="1" cap="none" spc="0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だより</a:t>
            </a:r>
            <a:endParaRPr lang="ja-JP" altLang="en-US" sz="66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113565" y="416277"/>
            <a:ext cx="1734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熊谷市立大幡中学校</a:t>
            </a:r>
            <a:endParaRPr kumimoji="1"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　健　室</a:t>
            </a:r>
            <a:endParaRPr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令和元</a:t>
            </a:r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１２</a:t>
            </a:r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月２日</a:t>
            </a:r>
            <a:endParaRPr kumimoji="1" lang="ja-JP" altLang="en-US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461" y="176167"/>
            <a:ext cx="1117646" cy="943712"/>
          </a:xfrm>
          <a:prstGeom prst="rect">
            <a:avLst/>
          </a:prstGeom>
        </p:spPr>
      </p:pic>
      <p:grpSp>
        <p:nvGrpSpPr>
          <p:cNvPr id="87" name="グループ化 86"/>
          <p:cNvGrpSpPr/>
          <p:nvPr/>
        </p:nvGrpSpPr>
        <p:grpSpPr>
          <a:xfrm>
            <a:off x="4017463" y="7451956"/>
            <a:ext cx="2771205" cy="2397409"/>
            <a:chOff x="3585922" y="7432391"/>
            <a:chExt cx="3189048" cy="2397409"/>
          </a:xfrm>
        </p:grpSpPr>
        <p:sp>
          <p:nvSpPr>
            <p:cNvPr id="4" name="正方形/長方形 3"/>
            <p:cNvSpPr/>
            <p:nvPr/>
          </p:nvSpPr>
          <p:spPr>
            <a:xfrm>
              <a:off x="3958336" y="7536078"/>
              <a:ext cx="2392001" cy="30777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1400" dirty="0" smtClean="0">
                  <a:ln w="0"/>
                  <a:latin typeface="AR Pマーカー体E" panose="040B0900000000000000" pitchFamily="50" charset="-128"/>
                  <a:ea typeface="AR Pマーカー体E" panose="040B0900000000000000" pitchFamily="50" charset="-128"/>
                </a:rPr>
                <a:t>薬物乱用防止教室のお知らせ</a:t>
              </a:r>
              <a:endParaRPr lang="ja-JP" altLang="en-US" sz="1400" b="0" cap="none" spc="0" dirty="0">
                <a:ln w="0"/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585922" y="8005957"/>
              <a:ext cx="3145223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日時：　１２月</a:t>
              </a:r>
              <a:r>
                <a:rPr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２</a:t>
              </a:r>
              <a:r>
                <a:rPr lang="ja-JP" altLang="en-US" sz="12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３</a:t>
              </a:r>
              <a:r>
                <a:rPr kumimoji="1"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日（月）</a:t>
              </a:r>
              <a:r>
                <a:rPr kumimoji="1" lang="en-US" altLang="ja-JP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10</a:t>
              </a:r>
              <a:r>
                <a:rPr kumimoji="1"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：</a:t>
              </a:r>
              <a:r>
                <a:rPr kumimoji="1" lang="en-US" altLang="ja-JP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50</a:t>
              </a:r>
              <a:r>
                <a:rPr kumimoji="1"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～</a:t>
              </a:r>
              <a:endParaRPr kumimoji="1"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場所：　大幡中学校　体育館２階</a:t>
              </a:r>
              <a:endPara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講師：　埼玉県警察</a:t>
              </a:r>
              <a:endPara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2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r>
                <a:rPr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　　非行防止指導班</a:t>
              </a:r>
              <a:r>
                <a:rPr lang="en-US" altLang="ja-JP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『</a:t>
              </a:r>
              <a:r>
                <a:rPr lang="ja-JP" altLang="en-US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あおぞら</a:t>
              </a:r>
              <a:r>
                <a:rPr lang="en-US" altLang="ja-JP" sz="1200" dirty="0" smtClean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』</a:t>
              </a:r>
            </a:p>
            <a:p>
              <a:r>
                <a:rPr lang="ja-JP" altLang="en-US" sz="12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endPara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r>
                <a:rPr lang="ja-JP" altLang="en-US" sz="12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　</a:t>
              </a:r>
              <a:r>
                <a:rPr lang="ja-JP" altLang="en-US" sz="11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全校</a:t>
              </a:r>
              <a:r>
                <a:rPr lang="ja-JP" altLang="en-US" sz="1100" dirty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生徒</a:t>
              </a:r>
              <a:r>
                <a:rPr lang="ja-JP" altLang="en-US" sz="11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が</a:t>
              </a:r>
              <a:r>
                <a:rPr lang="ja-JP" altLang="en-US" sz="1100" dirty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参加</a:t>
              </a:r>
              <a:r>
                <a:rPr lang="ja-JP" altLang="en-US" sz="11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します。事前の申し込みは必要ありません。</a:t>
              </a:r>
              <a:r>
                <a:rPr kumimoji="1" lang="ja-JP" altLang="en-US" sz="1100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ぜひ、保護者の方のご参加をお待ちしております。当日は上履きをご持参ください。</a:t>
              </a:r>
              <a:endParaRPr kumimoji="1" lang="ja-JP" altLang="en-US" sz="1100" dirty="0">
                <a:latin typeface="AR P丸ゴシック体M" panose="020F0600000000000000" pitchFamily="50" charset="-128"/>
                <a:ea typeface="AR P丸ゴシック体M" panose="020F0600000000000000" pitchFamily="50" charset="-128"/>
              </a:endParaRPr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555978">
              <a:off x="6171718" y="7826852"/>
              <a:ext cx="480188" cy="452278"/>
            </a:xfrm>
            <a:prstGeom prst="rect">
              <a:avLst/>
            </a:prstGeom>
          </p:spPr>
        </p:pic>
        <p:sp>
          <p:nvSpPr>
            <p:cNvPr id="81" name="角丸四角形 80"/>
            <p:cNvSpPr/>
            <p:nvPr/>
          </p:nvSpPr>
          <p:spPr>
            <a:xfrm>
              <a:off x="3585922" y="7432391"/>
              <a:ext cx="3189048" cy="2397409"/>
            </a:xfrm>
            <a:prstGeom prst="roundRect">
              <a:avLst/>
            </a:prstGeom>
            <a:noFill/>
            <a:ln w="38100">
              <a:solidFill>
                <a:srgbClr val="005C2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84" name="図 83"/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908"/>
          <a:stretch/>
        </p:blipFill>
        <p:spPr>
          <a:xfrm rot="420916">
            <a:off x="259223" y="-17108"/>
            <a:ext cx="990337" cy="380196"/>
          </a:xfrm>
          <a:prstGeom prst="rect">
            <a:avLst/>
          </a:prstGeom>
        </p:spPr>
      </p:pic>
      <p:sp>
        <p:nvSpPr>
          <p:cNvPr id="91" name="正方形/長方形 90"/>
          <p:cNvSpPr/>
          <p:nvPr/>
        </p:nvSpPr>
        <p:spPr>
          <a:xfrm>
            <a:off x="33318" y="7436302"/>
            <a:ext cx="3925327" cy="24130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351631" y="7436302"/>
            <a:ext cx="315574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dist"/>
            <a:r>
              <a:rPr lang="ja-JP" altLang="en-US" sz="1600" b="1" dirty="0" smtClean="0">
                <a:ln w="0">
                  <a:noFill/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咳</a:t>
            </a:r>
            <a:r>
              <a:rPr lang="ja-JP" altLang="en-US" sz="1600" b="1" dirty="0">
                <a:ln w="0">
                  <a:noFill/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エチケット</a:t>
            </a:r>
            <a:r>
              <a:rPr lang="ja-JP" altLang="en-US" sz="1600" b="1" dirty="0" smtClean="0">
                <a:ln w="0">
                  <a:noFill/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にご協力を！</a:t>
            </a:r>
            <a:endParaRPr lang="ja-JP" altLang="en-US" sz="1600" b="1" cap="none" spc="0" dirty="0">
              <a:ln w="0">
                <a:noFill/>
              </a:ln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99" name="図 98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1" y="7815638"/>
            <a:ext cx="330328" cy="386914"/>
          </a:xfrm>
          <a:prstGeom prst="rect">
            <a:avLst/>
          </a:prstGeom>
        </p:spPr>
      </p:pic>
      <p:pic>
        <p:nvPicPr>
          <p:cNvPr id="102" name="図 101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" y="8333401"/>
            <a:ext cx="330328" cy="386914"/>
          </a:xfrm>
          <a:prstGeom prst="rect">
            <a:avLst/>
          </a:prstGeom>
        </p:spPr>
      </p:pic>
      <p:pic>
        <p:nvPicPr>
          <p:cNvPr id="103" name="図 102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" y="8918936"/>
            <a:ext cx="330328" cy="386914"/>
          </a:xfrm>
          <a:prstGeom prst="rect">
            <a:avLst/>
          </a:prstGeom>
        </p:spPr>
      </p:pic>
      <p:sp>
        <p:nvSpPr>
          <p:cNvPr id="104" name="正方形/長方形 103"/>
          <p:cNvSpPr/>
          <p:nvPr/>
        </p:nvSpPr>
        <p:spPr>
          <a:xfrm>
            <a:off x="356611" y="8856337"/>
            <a:ext cx="26869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マスクもティッシュもない！ピンチ！の時は・・・</a:t>
            </a:r>
            <a:endParaRPr lang="en-US" altLang="ja-JP" sz="1000" b="0" cap="none" spc="0" dirty="0" smtClean="0">
              <a:ln w="0"/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1400" b="0" cap="none" spc="0" dirty="0" smtClean="0">
                <a:ln w="0"/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服の袖でおおう！</a:t>
            </a:r>
            <a:endParaRPr lang="ja-JP" altLang="en-US" sz="1400" b="0" cap="none" spc="0" dirty="0">
              <a:ln w="0"/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51631" y="7731016"/>
            <a:ext cx="2406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咳やくしゃみが出る人は・・・</a:t>
            </a:r>
            <a:endParaRPr kumimoji="1" lang="en-US" altLang="ja-JP" sz="10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マスク</a:t>
            </a:r>
            <a:r>
              <a:rPr lang="ja-JP" altLang="en-US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を</a:t>
            </a:r>
            <a:r>
              <a:rPr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着用</a:t>
            </a:r>
            <a:r>
              <a:rPr lang="ja-JP" altLang="en-US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する！</a:t>
            </a:r>
            <a:endParaRPr kumimoji="1" lang="ja-JP" altLang="en-US" sz="1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61814" y="8226417"/>
            <a:ext cx="33929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マスク</a:t>
            </a:r>
            <a:r>
              <a:rPr lang="ja-JP" altLang="en-US" sz="1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がない時は・・・</a:t>
            </a:r>
            <a:endParaRPr lang="en-US" altLang="ja-JP" sz="14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ティッシュやハンカチで口と鼻をおおう！</a:t>
            </a:r>
            <a:endParaRPr kumimoji="1" lang="en-US" altLang="ja-JP" sz="14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使ったティッシュはすぐに捨てよう</a:t>
            </a:r>
            <a:endParaRPr kumimoji="1" lang="en-US" altLang="ja-JP" sz="10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108" name="図 10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386" y="8650660"/>
            <a:ext cx="724872" cy="64287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85286" y="9305833"/>
            <a:ext cx="38733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手でくしゃみや咳をおさえると、手にウイルスが付着し、ドアノブ等を介して他の人に病気をうつす可能性があります。何もしないのも咳エチケット違反です。感染症の拡大防止にご協力ください。</a:t>
            </a:r>
            <a:endParaRPr kumimoji="1" lang="ja-JP" altLang="en-US" sz="10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028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1882</TotalTime>
  <Words>220</Words>
  <Application>Microsoft Office PowerPoint</Application>
  <PresentationFormat>A4 210 x 297 mm</PresentationFormat>
  <Paragraphs>73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Pマーカー体E</vt:lpstr>
      <vt:lpstr>AR P丸ゴシック体E</vt:lpstr>
      <vt:lpstr>AR P丸ゴシック体M</vt:lpstr>
      <vt:lpstr>HGS創英角ﾎﾟｯﾌﾟ体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上尾市教育委員会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上尾市教育委員会</dc:creator>
  <cp:lastModifiedBy>飯野　幸和 </cp:lastModifiedBy>
  <cp:revision>95</cp:revision>
  <cp:lastPrinted>2018-12-14T03:53:39Z</cp:lastPrinted>
  <dcterms:created xsi:type="dcterms:W3CDTF">2014-09-04T00:34:58Z</dcterms:created>
  <dcterms:modified xsi:type="dcterms:W3CDTF">2019-12-17T05:56:55Z</dcterms:modified>
</cp:coreProperties>
</file>