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88163" cy="10021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336B"/>
    <a:srgbClr val="F19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r>
              <a:rPr lang="ja-JP" sz="1200" dirty="0"/>
              <a:t>家庭学習</a:t>
            </a:r>
            <a:r>
              <a:rPr lang="ja-JP" sz="1200" dirty="0" smtClean="0"/>
              <a:t>時間</a:t>
            </a:r>
            <a:r>
              <a:rPr lang="ja-JP" altLang="en-US" sz="1200" dirty="0" smtClean="0"/>
              <a:t>（塾を含む）</a:t>
            </a:r>
            <a:r>
              <a:rPr lang="ja-JP" sz="1200" dirty="0" smtClean="0"/>
              <a:t>は</a:t>
            </a:r>
            <a:r>
              <a:rPr lang="ja-JP" altLang="en-US" sz="1200" dirty="0" smtClean="0"/>
              <a:t>１日</a:t>
            </a:r>
            <a:r>
              <a:rPr lang="ja-JP" sz="1200" dirty="0" smtClean="0"/>
              <a:t>平均</a:t>
            </a:r>
            <a:r>
              <a:rPr lang="ja-JP" altLang="en-US" sz="1200" dirty="0" smtClean="0"/>
              <a:t>何時間ですか</a:t>
            </a:r>
            <a:endParaRPr lang="ja-JP" sz="1200" dirty="0"/>
          </a:p>
        </c:rich>
      </c:tx>
      <c:layout>
        <c:manualLayout>
          <c:xMode val="edge"/>
          <c:yMode val="edge"/>
          <c:x val="8.976717654426955E-2"/>
          <c:y val="5.6393009863906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67351110834192"/>
          <c:y val="0.23967972805631632"/>
          <c:w val="0.77065133202345748"/>
          <c:h val="0.381015869481672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集計!$J$125:$K$125</c:f>
              <c:strCache>
                <c:ptCount val="2"/>
                <c:pt idx="0">
                  <c:v>3時間以上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集計!$L$125:$M$125</c:f>
              <c:numCache>
                <c:formatCode>General</c:formatCode>
                <c:ptCount val="2"/>
                <c:pt idx="0">
                  <c:v>99</c:v>
                </c:pt>
                <c:pt idx="1">
                  <c:v>32</c:v>
                </c:pt>
              </c:numCache>
            </c:numRef>
          </c:val>
        </c:ser>
        <c:ser>
          <c:idx val="1"/>
          <c:order val="1"/>
          <c:tx>
            <c:strRef>
              <c:f>集計!$J$126:$K$126</c:f>
              <c:strCache>
                <c:ptCount val="2"/>
                <c:pt idx="0">
                  <c:v>2時間以上3時間未満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集計!$L$126:$M$126</c:f>
              <c:numCache>
                <c:formatCode>General</c:formatCode>
                <c:ptCount val="2"/>
                <c:pt idx="0">
                  <c:v>101</c:v>
                </c:pt>
                <c:pt idx="1">
                  <c:v>66</c:v>
                </c:pt>
              </c:numCache>
            </c:numRef>
          </c:val>
        </c:ser>
        <c:ser>
          <c:idx val="2"/>
          <c:order val="2"/>
          <c:tx>
            <c:strRef>
              <c:f>集計!$J$127:$K$127</c:f>
              <c:strCache>
                <c:ptCount val="2"/>
                <c:pt idx="0">
                  <c:v>1時間以上2時間未満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集計!$L$127:$M$127</c:f>
              <c:numCache>
                <c:formatCode>General</c:formatCode>
                <c:ptCount val="2"/>
                <c:pt idx="0">
                  <c:v>54</c:v>
                </c:pt>
                <c:pt idx="1">
                  <c:v>112</c:v>
                </c:pt>
              </c:numCache>
            </c:numRef>
          </c:val>
        </c:ser>
        <c:ser>
          <c:idx val="3"/>
          <c:order val="3"/>
          <c:tx>
            <c:strRef>
              <c:f>集計!$J$128:$K$128</c:f>
              <c:strCache>
                <c:ptCount val="2"/>
                <c:pt idx="0">
                  <c:v>1時間未満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集計!$L$128:$M$128</c:f>
              <c:numCache>
                <c:formatCode>General</c:formatCode>
                <c:ptCount val="2"/>
                <c:pt idx="0">
                  <c:v>8</c:v>
                </c:pt>
                <c:pt idx="1">
                  <c:v>46</c:v>
                </c:pt>
              </c:numCache>
            </c:numRef>
          </c:val>
        </c:ser>
        <c:ser>
          <c:idx val="4"/>
          <c:order val="4"/>
          <c:tx>
            <c:strRef>
              <c:f>集計!$J$129:$K$129</c:f>
              <c:strCache>
                <c:ptCount val="2"/>
                <c:pt idx="0">
                  <c:v>30分未満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集計!$L$129:$M$129</c:f>
              <c:numCache>
                <c:formatCode>General</c:formatCode>
                <c:ptCount val="2"/>
                <c:pt idx="0">
                  <c:v>5</c:v>
                </c:pt>
                <c:pt idx="1">
                  <c:v>13</c:v>
                </c:pt>
              </c:numCache>
            </c:numRef>
          </c:val>
        </c:ser>
        <c:ser>
          <c:idx val="5"/>
          <c:order val="5"/>
          <c:tx>
            <c:strRef>
              <c:f>集計!$J$130:$K$130</c:f>
              <c:strCache>
                <c:ptCount val="2"/>
                <c:pt idx="0">
                  <c:v>ほとんどしない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集計!$L$124:$M$124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集計!$L$130:$M$130</c:f>
              <c:numCache>
                <c:formatCode>General</c:formatCode>
                <c:ptCount val="2"/>
                <c:pt idx="0">
                  <c:v>1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431007984"/>
        <c:axId val="431008368"/>
      </c:barChart>
      <c:catAx>
        <c:axId val="431007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1008368"/>
        <c:crosses val="autoZero"/>
        <c:auto val="1"/>
        <c:lblAlgn val="ctr"/>
        <c:lblOffset val="100"/>
        <c:noMultiLvlLbl val="0"/>
      </c:catAx>
      <c:valAx>
        <c:axId val="431008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1007984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394960880975681E-2"/>
          <c:y val="0.73253647876240602"/>
          <c:w val="0.96285996968450183"/>
          <c:h val="0.243100790745105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28575">
      <a:solidFill>
        <a:schemeClr val="accent6"/>
      </a:solidFill>
    </a:ln>
    <a:effectLst/>
  </c:spPr>
  <c:txPr>
    <a:bodyPr/>
    <a:lstStyle/>
    <a:p>
      <a:pPr>
        <a:defRPr b="1">
          <a:latin typeface="AR P丸ゴシック体M" panose="020F0600000000000000" pitchFamily="50" charset="-128"/>
          <a:ea typeface="AR P丸ゴシック体M" panose="020F0600000000000000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r>
              <a:rPr lang="ja-JP"/>
              <a:t>朝食のバランスはどうですか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959702312524892"/>
          <c:y val="0.25475345668944432"/>
          <c:w val="0.78796661474410168"/>
          <c:h val="0.4703970013931255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集計!$J$36:$K$36</c:f>
              <c:strCache>
                <c:ptCount val="2"/>
                <c:pt idx="0">
                  <c:v>毎日よい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集計!$L$35:$M$35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集計!$L$36:$M$36</c:f>
              <c:numCache>
                <c:formatCode>General</c:formatCode>
                <c:ptCount val="2"/>
                <c:pt idx="0">
                  <c:v>167</c:v>
                </c:pt>
                <c:pt idx="1">
                  <c:v>118</c:v>
                </c:pt>
              </c:numCache>
            </c:numRef>
          </c:val>
        </c:ser>
        <c:ser>
          <c:idx val="1"/>
          <c:order val="1"/>
          <c:tx>
            <c:strRef>
              <c:f>集計!$J$37:$K$37</c:f>
              <c:strCache>
                <c:ptCount val="2"/>
                <c:pt idx="0">
                  <c:v>時々よくない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集計!$L$35:$M$35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集計!$L$37:$M$37</c:f>
              <c:numCache>
                <c:formatCode>General</c:formatCode>
                <c:ptCount val="2"/>
                <c:pt idx="0">
                  <c:v>85</c:v>
                </c:pt>
                <c:pt idx="1">
                  <c:v>125</c:v>
                </c:pt>
              </c:numCache>
            </c:numRef>
          </c:val>
        </c:ser>
        <c:ser>
          <c:idx val="2"/>
          <c:order val="2"/>
          <c:tx>
            <c:strRef>
              <c:f>集計!$J$38:$K$38</c:f>
              <c:strCache>
                <c:ptCount val="2"/>
                <c:pt idx="0">
                  <c:v>時々よい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集計!$L$35:$M$35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集計!$L$38:$M$38</c:f>
              <c:numCache>
                <c:formatCode>General</c:formatCode>
                <c:ptCount val="2"/>
                <c:pt idx="0">
                  <c:v>15</c:v>
                </c:pt>
                <c:pt idx="1">
                  <c:v>34</c:v>
                </c:pt>
              </c:numCache>
            </c:numRef>
          </c:val>
        </c:ser>
        <c:ser>
          <c:idx val="3"/>
          <c:order val="3"/>
          <c:tx>
            <c:strRef>
              <c:f>集計!$J$39:$K$39</c:f>
              <c:strCache>
                <c:ptCount val="2"/>
                <c:pt idx="0">
                  <c:v>いつもわるい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集計!$L$35:$M$35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集計!$L$39:$M$39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430289136"/>
        <c:axId val="431394192"/>
      </c:barChart>
      <c:catAx>
        <c:axId val="43028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1394192"/>
        <c:crosses val="autoZero"/>
        <c:auto val="1"/>
        <c:lblAlgn val="ctr"/>
        <c:lblOffset val="100"/>
        <c:noMultiLvlLbl val="0"/>
      </c:catAx>
      <c:valAx>
        <c:axId val="4313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028913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28575">
      <a:solidFill>
        <a:schemeClr val="accent6"/>
      </a:solidFill>
    </a:ln>
    <a:effectLst/>
  </c:spPr>
  <c:txPr>
    <a:bodyPr/>
    <a:lstStyle/>
    <a:p>
      <a:pPr>
        <a:defRPr b="1">
          <a:latin typeface="AR P丸ゴシック体M" panose="020F0600000000000000" pitchFamily="50" charset="-128"/>
          <a:ea typeface="AR P丸ゴシック体M" panose="020F0600000000000000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r>
              <a:rPr lang="ja-JP"/>
              <a:t>毎日朝食を食べていますか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820345879612996"/>
          <c:y val="0.25612523948011945"/>
          <c:w val="0.76541859194941908"/>
          <c:h val="0.4706329731736346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集計!$K$16:$L$16</c:f>
              <c:strCache>
                <c:ptCount val="2"/>
                <c:pt idx="0">
                  <c:v>毎日食べる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集計!$M$15:$N$15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集計!$M$16:$N$16</c:f>
              <c:numCache>
                <c:formatCode>General</c:formatCode>
                <c:ptCount val="2"/>
                <c:pt idx="0">
                  <c:v>245</c:v>
                </c:pt>
                <c:pt idx="1">
                  <c:v>230</c:v>
                </c:pt>
              </c:numCache>
            </c:numRef>
          </c:val>
        </c:ser>
        <c:ser>
          <c:idx val="1"/>
          <c:order val="1"/>
          <c:tx>
            <c:strRef>
              <c:f>集計!$K$17:$L$17</c:f>
              <c:strCache>
                <c:ptCount val="2"/>
                <c:pt idx="0">
                  <c:v>時々食べない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集計!$M$15:$N$15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集計!$M$17:$N$17</c:f>
              <c:numCache>
                <c:formatCode>General</c:formatCode>
                <c:ptCount val="2"/>
                <c:pt idx="0">
                  <c:v>20</c:v>
                </c:pt>
                <c:pt idx="1">
                  <c:v>41</c:v>
                </c:pt>
              </c:numCache>
            </c:numRef>
          </c:val>
        </c:ser>
        <c:ser>
          <c:idx val="2"/>
          <c:order val="2"/>
          <c:tx>
            <c:strRef>
              <c:f>集計!$K$18:$L$18</c:f>
              <c:strCache>
                <c:ptCount val="2"/>
                <c:pt idx="0">
                  <c:v>時々食べる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 P丸ゴシック体M" panose="020F0600000000000000" pitchFamily="50" charset="-128"/>
                    <a:ea typeface="AR P丸ゴシック体M" panose="020F06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集計!$M$15:$N$15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集計!$M$18:$N$18</c:f>
              <c:numCache>
                <c:formatCode>General</c:formatCode>
                <c:ptCount val="2"/>
                <c:pt idx="0">
                  <c:v>3</c:v>
                </c:pt>
                <c:pt idx="1">
                  <c:v>8</c:v>
                </c:pt>
              </c:numCache>
            </c:numRef>
          </c:val>
        </c:ser>
        <c:ser>
          <c:idx val="3"/>
          <c:order val="3"/>
          <c:tx>
            <c:strRef>
              <c:f>集計!$K$19:$L$19</c:f>
              <c:strCache>
                <c:ptCount val="2"/>
                <c:pt idx="0">
                  <c:v>まったく食べない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集計!$M$15:$N$15</c:f>
              <c:strCache>
                <c:ptCount val="2"/>
                <c:pt idx="0">
                  <c:v>実施後
（9/11）</c:v>
                </c:pt>
                <c:pt idx="1">
                  <c:v>実施前
（9/2）</c:v>
                </c:pt>
              </c:strCache>
            </c:strRef>
          </c:cat>
          <c:val>
            <c:numRef>
              <c:f>集計!$M$19:$N$19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431456032"/>
        <c:axId val="431460512"/>
      </c:barChart>
      <c:catAx>
        <c:axId val="43145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1460512"/>
        <c:crosses val="autoZero"/>
        <c:auto val="1"/>
        <c:lblAlgn val="ctr"/>
        <c:lblOffset val="100"/>
        <c:noMultiLvlLbl val="0"/>
      </c:catAx>
      <c:valAx>
        <c:axId val="431460512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+mn-cs"/>
              </a:defRPr>
            </a:pPr>
            <a:endParaRPr lang="ja-JP"/>
          </a:p>
        </c:txPr>
        <c:crossAx val="431456032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890002870237788E-2"/>
          <c:y val="0.85305822509907414"/>
          <c:w val="0.79341138933339628"/>
          <c:h val="9.79023256823956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28575">
      <a:solidFill>
        <a:schemeClr val="accent6"/>
      </a:solidFill>
    </a:ln>
    <a:effectLst/>
  </c:spPr>
  <c:txPr>
    <a:bodyPr/>
    <a:lstStyle/>
    <a:p>
      <a:pPr>
        <a:defRPr b="1">
          <a:latin typeface="AR P丸ゴシック体M" panose="020F0600000000000000" pitchFamily="50" charset="-128"/>
          <a:ea typeface="AR P丸ゴシック体M" panose="020F06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44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10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89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4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71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5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7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05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6537-E405-4F30-BD28-28E65DCE8782}" type="datetimeFigureOut">
              <a:rPr kumimoji="1" lang="ja-JP" altLang="en-US" smtClean="0"/>
              <a:t>2019/12/17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53F3-2A16-4009-A836-7DB5D89B21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2.xml"/><Relationship Id="rId7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image" Target="../media/image1.gif"/><Relationship Id="rId10" Type="http://schemas.openxmlformats.org/officeDocument/2006/relationships/image" Target="../media/image6.jpeg"/><Relationship Id="rId4" Type="http://schemas.openxmlformats.org/officeDocument/2006/relationships/chart" Target="../charts/chart3.xm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グラフ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7516270"/>
              </p:ext>
            </p:extLst>
          </p:nvPr>
        </p:nvGraphicFramePr>
        <p:xfrm>
          <a:off x="142978" y="5597180"/>
          <a:ext cx="4654385" cy="262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2" name="グラフ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632190"/>
              </p:ext>
            </p:extLst>
          </p:nvPr>
        </p:nvGraphicFramePr>
        <p:xfrm>
          <a:off x="135832" y="3612661"/>
          <a:ext cx="4685182" cy="1904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1" name="グラフ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413967"/>
              </p:ext>
            </p:extLst>
          </p:nvPr>
        </p:nvGraphicFramePr>
        <p:xfrm>
          <a:off x="133612" y="1726835"/>
          <a:ext cx="4699959" cy="17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9525" y="13994"/>
            <a:ext cx="41056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6600" b="1" dirty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保健</a:t>
            </a:r>
            <a:r>
              <a:rPr lang="ja-JP" altLang="en-US" sz="6600" b="1" dirty="0" smtClean="0">
                <a:ln w="22225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だより</a:t>
            </a:r>
            <a:endParaRPr lang="ja-JP" altLang="en-US" sz="6600" b="1" dirty="0">
              <a:ln w="22225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4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94515" y="321027"/>
            <a:ext cx="1734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熊谷市立大幡中学校</a:t>
            </a:r>
            <a:endParaRPr kumimoji="1"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　健　室</a:t>
            </a:r>
            <a:endParaRPr lang="en-US" altLang="ja-JP" sz="120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令和元年１０月</a:t>
            </a:r>
            <a:r>
              <a:rPr lang="en-US" altLang="ja-JP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en-US" altLang="ja-JP" sz="1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6</a:t>
            </a:r>
            <a:r>
              <a:rPr kumimoji="1" lang="ja-JP" altLang="en-US" sz="12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</a:t>
            </a:r>
            <a:endParaRPr kumimoji="1" lang="ja-JP" altLang="en-US" sz="1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" y="1198190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endParaRPr kumimoji="1" lang="en-US" altLang="ja-JP" sz="1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26" y="254099"/>
            <a:ext cx="1143000" cy="82867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-1" y="1015431"/>
            <a:ext cx="6858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10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昼夜</a:t>
            </a:r>
            <a:r>
              <a:rPr lang="ja-JP" altLang="en-US" sz="10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気温差が大きく、かぜをひいている人もちらほら。のどの痛みや咳でマスクをする人が増えてきました。季節の変わり目は、体調を崩しやすくなります。食事・運動・休養などの生活リズムを崩さないように特に注意しましょう。</a:t>
            </a:r>
            <a:r>
              <a:rPr kumimoji="1" lang="ja-JP" altLang="en-US" sz="10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９月２日～約２週間、生活習慣改善のためにＨＱＣ（ヘルス・クオリティ・コントロール）シートを用いたチェック活動に取り組みました。その結果を報告します。</a:t>
            </a:r>
            <a:endParaRPr kumimoji="1" lang="ja-JP" altLang="en-US" sz="105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雲 24"/>
          <p:cNvSpPr/>
          <p:nvPr/>
        </p:nvSpPr>
        <p:spPr>
          <a:xfrm>
            <a:off x="882853" y="2161760"/>
            <a:ext cx="803036" cy="41285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b="1" smtClean="0">
                <a:solidFill>
                  <a:schemeClr val="tx1"/>
                </a:solidFill>
              </a:rPr>
              <a:t>82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6" name="雲 25"/>
          <p:cNvSpPr/>
          <p:nvPr/>
        </p:nvSpPr>
        <p:spPr>
          <a:xfrm>
            <a:off x="1159330" y="2624755"/>
            <a:ext cx="759941" cy="412737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9</a:t>
            </a:r>
            <a:r>
              <a:rPr lang="en-US" altLang="ja-JP" sz="1200" b="1" dirty="0">
                <a:solidFill>
                  <a:schemeClr val="tx1"/>
                </a:solidFill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雲 30"/>
          <p:cNvSpPr/>
          <p:nvPr/>
        </p:nvSpPr>
        <p:spPr>
          <a:xfrm>
            <a:off x="661920" y="3933925"/>
            <a:ext cx="777686" cy="360201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4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2" name="雲 31"/>
          <p:cNvSpPr/>
          <p:nvPr/>
        </p:nvSpPr>
        <p:spPr>
          <a:xfrm>
            <a:off x="803502" y="4561154"/>
            <a:ext cx="813902" cy="32259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6</a:t>
            </a:r>
            <a:r>
              <a:rPr lang="en-US" altLang="ja-JP" sz="1200" b="1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21113" y="3884291"/>
            <a:ext cx="4762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105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kumimoji="1" lang="ja-JP" altLang="en-US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03316" y="1930805"/>
            <a:ext cx="4762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kumimoji="1" lang="ja-JP" altLang="en-US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8" name="雲 27"/>
          <p:cNvSpPr/>
          <p:nvPr/>
        </p:nvSpPr>
        <p:spPr>
          <a:xfrm>
            <a:off x="625704" y="6155009"/>
            <a:ext cx="813902" cy="25240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1</a:t>
            </a:r>
            <a:r>
              <a:rPr lang="en-US" altLang="ja-JP" sz="1200" b="1" dirty="0">
                <a:solidFill>
                  <a:schemeClr val="tx1"/>
                </a:solidFill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雲 28"/>
          <p:cNvSpPr/>
          <p:nvPr/>
        </p:nvSpPr>
        <p:spPr>
          <a:xfrm>
            <a:off x="1024461" y="6658901"/>
            <a:ext cx="813902" cy="252403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3</a:t>
            </a:r>
            <a:r>
              <a:rPr lang="en-US" altLang="ja-JP" sz="1200" b="1" dirty="0">
                <a:solidFill>
                  <a:schemeClr val="tx1"/>
                </a:solidFill>
              </a:rPr>
              <a:t>7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％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4887576" y="1742575"/>
            <a:ext cx="1903748" cy="1270161"/>
          </a:xfrm>
          <a:prstGeom prst="wedgeRoundRectCallout">
            <a:avLst>
              <a:gd name="adj1" fmla="val 814"/>
              <a:gd name="adj2" fmla="val 6165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チェック活動終了後、</a:t>
            </a:r>
            <a:r>
              <a:rPr lang="en-US" altLang="ja-JP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『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毎日朝食を食べる</a:t>
            </a:r>
            <a:r>
              <a:rPr lang="en-US" altLang="ja-JP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』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と答えた人が</a:t>
            </a:r>
            <a:r>
              <a:rPr lang="en-US" altLang="ja-JP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9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１％になりました。朝食には、脳と体を起こすスイッチの役割があります。ぜひ１００％にしたいものです。</a:t>
            </a:r>
            <a:endParaRPr kumimoji="1" lang="ja-JP" altLang="en-US" sz="1100" dirty="0">
              <a:solidFill>
                <a:schemeClr val="tx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sp>
        <p:nvSpPr>
          <p:cNvPr id="49" name="角丸四角形吹き出し 48"/>
          <p:cNvSpPr/>
          <p:nvPr/>
        </p:nvSpPr>
        <p:spPr>
          <a:xfrm>
            <a:off x="4887576" y="3500777"/>
            <a:ext cx="1903747" cy="1516581"/>
          </a:xfrm>
          <a:prstGeom prst="wedgeRoundRectCallout">
            <a:avLst>
              <a:gd name="adj1" fmla="val 273"/>
              <a:gd name="adj2" fmla="val -55541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朝食の食品で３項目以上丸がつくと、バランスがよいとしています。忙しい朝ですが、</a:t>
            </a:r>
            <a:r>
              <a:rPr lang="en-US" altLang="ja-JP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『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○○のみ</a:t>
            </a:r>
            <a:r>
              <a:rPr lang="en-US" altLang="ja-JP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』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にならないように、ご家庭のご協力よろしくお願いします。</a:t>
            </a:r>
            <a:endParaRPr kumimoji="1" lang="ja-JP" altLang="en-US" sz="1100" dirty="0">
              <a:solidFill>
                <a:schemeClr val="tx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132" y="2886285"/>
            <a:ext cx="950805" cy="904817"/>
          </a:xfrm>
          <a:prstGeom prst="rect">
            <a:avLst/>
          </a:prstGeom>
        </p:spPr>
      </p:pic>
      <p:sp>
        <p:nvSpPr>
          <p:cNvPr id="50" name="角丸四角形吹き出し 49"/>
          <p:cNvSpPr/>
          <p:nvPr/>
        </p:nvSpPr>
        <p:spPr>
          <a:xfrm>
            <a:off x="4887576" y="5086651"/>
            <a:ext cx="1903747" cy="2940379"/>
          </a:xfrm>
          <a:prstGeom prst="wedgeRoundRectCallout">
            <a:avLst>
              <a:gd name="adj1" fmla="val -2972"/>
              <a:gd name="adj2" fmla="val 57172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定期テスト前だったこともあり、家庭学習時間は大幅に長くなり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ました。　３年生のみだと４７％（約半数！）の生徒が毎日３時間以上家庭学習（塾含む）をしています。</a:t>
            </a:r>
            <a:endParaRPr kumimoji="1" lang="en-US" altLang="ja-JP" sz="1100" dirty="0" smtClean="0">
              <a:solidFill>
                <a:schemeClr val="tx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帰宅後昼寝をしてしまい、夜寝付けず、就寝時間が遅くなって、朝起きられず、朝食抜きで</a:t>
            </a:r>
            <a:r>
              <a:rPr lang="ja-JP" altLang="en-US" sz="1100" dirty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バタバタ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と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登校し、体がだるい・・・と悪循環になっている人が少なく</a:t>
            </a:r>
            <a:r>
              <a:rPr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ありませ</a:t>
            </a:r>
            <a:r>
              <a:rPr lang="ja-JP" altLang="en-US" sz="1100" dirty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ん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AR Pマーカー体E" panose="040B0900000000000000" pitchFamily="50" charset="-128"/>
                <a:ea typeface="AR Pマーカー体E" panose="040B0900000000000000" pitchFamily="50" charset="-128"/>
              </a:rPr>
              <a:t>。昼寝はせずに、早寝をしましょう！</a:t>
            </a:r>
            <a:endParaRPr kumimoji="1" lang="ja-JP" altLang="en-US" sz="1100" dirty="0">
              <a:solidFill>
                <a:schemeClr val="tx1"/>
              </a:solidFill>
              <a:latin typeface="AR Pマーカー体E" panose="040B0900000000000000" pitchFamily="50" charset="-128"/>
              <a:ea typeface="AR Pマーカー体E" panose="04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925" y="8278676"/>
            <a:ext cx="1082054" cy="136362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4303316" y="6101731"/>
            <a:ext cx="4762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kumimoji="1" lang="en-US" altLang="ja-JP" sz="1050" dirty="0" smtClean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en-US" altLang="ja-JP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kumimoji="1" lang="ja-JP" altLang="en-US" sz="105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（人）</a:t>
            </a:r>
            <a:endParaRPr kumimoji="1" lang="ja-JP" altLang="en-US" sz="105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0" name="テキスト ボックス 30"/>
          <p:cNvSpPr txBox="1">
            <a:spLocks noChangeArrowheads="1"/>
          </p:cNvSpPr>
          <p:nvPr/>
        </p:nvSpPr>
        <p:spPr bwMode="auto">
          <a:xfrm>
            <a:off x="183997" y="8594312"/>
            <a:ext cx="5621939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お子様が、学校の管理下（授業・部活動・登下校中など）でけがをして病院を受診した場合には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、こども医療費ではなく、日本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スポーツ振興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センターの災害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共済給付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制度を優先してください。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の管理下でけがをして受診しましたら、病院窓口でその旨を申し出てください。そして受診したことを養護教諭または担任・部活動顧問にお知らせください。お子様を通じて必要書類をお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渡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しします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医療機関・ご家庭で記入していただいて、学校に提出してください。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不明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な点は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、大幡中保健室（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048-521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</a:t>
            </a:r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2660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へお問い合わせください。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04775" y="8278676"/>
            <a:ext cx="5772150" cy="1551123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22098" y="8290034"/>
            <a:ext cx="143340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400" b="0" cap="none" spc="0" dirty="0" smtClean="0">
                <a:ln w="0"/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保護者の皆様へ</a:t>
            </a:r>
            <a:endParaRPr lang="ja-JP" altLang="en-US" sz="1400" b="0" cap="none" spc="0" dirty="0">
              <a:ln w="0"/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547" y="8336967"/>
            <a:ext cx="1324528" cy="18626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300" y="8345875"/>
            <a:ext cx="1324528" cy="18626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053" y="8336967"/>
            <a:ext cx="1324528" cy="18626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315" y="1670937"/>
            <a:ext cx="695325" cy="695325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190" y="3605385"/>
            <a:ext cx="684738" cy="532384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241" y="5709579"/>
            <a:ext cx="817744" cy="57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4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1978</TotalTime>
  <Words>67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Pマーカー体E</vt:lpstr>
      <vt:lpstr>AR P丸ゴシック体E</vt:lpstr>
      <vt:lpstr>AR P丸ゴシック体M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熊谷市教育委員会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中野　諒子 </dc:creator>
  <cp:lastModifiedBy>飯野　幸和 </cp:lastModifiedBy>
  <cp:revision>106</cp:revision>
  <cp:lastPrinted>2019-10-15T07:59:10Z</cp:lastPrinted>
  <dcterms:created xsi:type="dcterms:W3CDTF">2017-09-20T03:29:12Z</dcterms:created>
  <dcterms:modified xsi:type="dcterms:W3CDTF">2019-12-17T05:55:45Z</dcterms:modified>
</cp:coreProperties>
</file>