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5BF"/>
    <a:srgbClr val="E9336B"/>
    <a:srgbClr val="F193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/>
              <a:t>４月視力検査の結果</a:t>
            </a:r>
          </a:p>
        </c:rich>
      </c:tx>
      <c:layout>
        <c:manualLayout>
          <c:xMode val="edge"/>
          <c:yMode val="edge"/>
          <c:x val="0.39958939687512884"/>
          <c:y val="5.40636974596346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948590677015685"/>
          <c:y val="0.15495091667785488"/>
          <c:w val="0.82672848459732007"/>
          <c:h val="0.5485607574494014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Ａ（1.0以上）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１年生</c:v>
                </c:pt>
                <c:pt idx="1">
                  <c:v>２年生</c:v>
                </c:pt>
                <c:pt idx="2">
                  <c:v>３年生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</c:v>
                </c:pt>
                <c:pt idx="1">
                  <c:v>44</c:v>
                </c:pt>
                <c:pt idx="2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Ｂ（0.9～0.7）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１年生</c:v>
                </c:pt>
                <c:pt idx="1">
                  <c:v>２年生</c:v>
                </c:pt>
                <c:pt idx="2">
                  <c:v>３年生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</c:v>
                </c:pt>
                <c:pt idx="1">
                  <c:v>10</c:v>
                </c:pt>
                <c:pt idx="2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Ｃ（0.6～0.3）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１年生</c:v>
                </c:pt>
                <c:pt idx="1">
                  <c:v>２年生</c:v>
                </c:pt>
                <c:pt idx="2">
                  <c:v>３年生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17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Ｄ（0.3未満）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１年生</c:v>
                </c:pt>
                <c:pt idx="1">
                  <c:v>２年生</c:v>
                </c:pt>
                <c:pt idx="2">
                  <c:v>３年生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矯正視力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１年生</c:v>
                </c:pt>
                <c:pt idx="1">
                  <c:v>２年生</c:v>
                </c:pt>
                <c:pt idx="2">
                  <c:v>３年生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18</c:v>
                </c:pt>
                <c:pt idx="1">
                  <c:v>26</c:v>
                </c:pt>
                <c:pt idx="2">
                  <c:v>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843368"/>
        <c:axId val="428843752"/>
      </c:barChart>
      <c:catAx>
        <c:axId val="428843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843752"/>
        <c:crosses val="autoZero"/>
        <c:auto val="1"/>
        <c:lblAlgn val="ctr"/>
        <c:lblOffset val="100"/>
        <c:noMultiLvlLbl val="0"/>
      </c:catAx>
      <c:valAx>
        <c:axId val="428843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843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192982456140354E-2"/>
          <c:y val="0.82076806330578778"/>
          <c:w val="0.86491228070175441"/>
          <c:h val="0.120190306444299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44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98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10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89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4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71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52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07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05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0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4775" y="13994"/>
            <a:ext cx="410561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保健</a:t>
            </a:r>
            <a:r>
              <a:rPr lang="ja-JP" altLang="en-US" sz="6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だより</a:t>
            </a:r>
            <a:endParaRPr lang="ja-JP" altLang="en-US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46890" y="321027"/>
            <a:ext cx="1734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熊谷市立大幡中学校</a:t>
            </a:r>
            <a:endParaRPr kumimoji="1" lang="en-US" altLang="ja-JP" sz="12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　健　室</a:t>
            </a:r>
            <a:endParaRPr lang="en-US" altLang="ja-JP" sz="12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令和元年</a:t>
            </a:r>
            <a:r>
              <a: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</a:t>
            </a:r>
            <a:r>
              <a:rPr lang="en-US" altLang="ja-JP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0</a:t>
            </a:r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</a:t>
            </a:r>
            <a:r>
              <a: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</a:t>
            </a:r>
            <a:r>
              <a:rPr kumimoji="1"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</a:t>
            </a:r>
            <a:endParaRPr kumimoji="1" lang="ja-JP" altLang="en-US" sz="1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" y="1064840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期末テスト、</a:t>
            </a:r>
            <a:r>
              <a:rPr kumimoji="1"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新人戦、合唱祭練習・・・と忙しい日々が続いていますね。１０月は連休が多いので、少しはゆっくりできるでしょうか。疲れたな～と感じたら、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睡眠を十分にとり、体をしっかり休ませましょう</a:t>
            </a:r>
            <a:r>
              <a:rPr kumimoji="1"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。好きなことをして、心をリフレッシュさせる時間をもつことも大切です。９月中旬から、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市</a:t>
            </a:r>
            <a:r>
              <a:rPr kumimoji="1"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内ではインフルエンザによる学級閉鎖が始まったそうです。計画的に予防接種を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受</a:t>
            </a:r>
            <a:r>
              <a:rPr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け、手洗いや咳エチケット等、感染予防に努めましょう。</a:t>
            </a:r>
            <a:endParaRPr kumimoji="1" lang="en-US" altLang="ja-JP" sz="1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066801" y="2362341"/>
            <a:ext cx="47243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10</a:t>
            </a:r>
            <a:r>
              <a:rPr lang="ja-JP" alt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月</a:t>
            </a:r>
            <a:r>
              <a:rPr lang="en-US" altLang="ja-JP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1</a:t>
            </a:r>
            <a:r>
              <a:rPr lang="en-US" altLang="ja-JP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0</a:t>
            </a:r>
            <a:r>
              <a:rPr lang="ja-JP" alt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日は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目</a:t>
            </a: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の愛護デー</a:t>
            </a:r>
            <a:endParaRPr lang="ja-JP" alt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48" y="2029253"/>
            <a:ext cx="2438400" cy="249936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548" y="2029253"/>
            <a:ext cx="2438400" cy="249936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6744" b="11775"/>
          <a:stretch/>
        </p:blipFill>
        <p:spPr>
          <a:xfrm>
            <a:off x="4966948" y="2027395"/>
            <a:ext cx="1786277" cy="220505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06" y="2306186"/>
            <a:ext cx="627970" cy="627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114" y="12872"/>
            <a:ext cx="833776" cy="106894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229" y="2330705"/>
            <a:ext cx="949942" cy="778359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2228850" y="5143500"/>
            <a:ext cx="4572000" cy="1851216"/>
          </a:xfrm>
          <a:prstGeom prst="wedgeRoundRectCallout">
            <a:avLst>
              <a:gd name="adj1" fmla="val 7902"/>
              <a:gd name="adj2" fmla="val -59518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雲 11"/>
          <p:cNvSpPr/>
          <p:nvPr/>
        </p:nvSpPr>
        <p:spPr>
          <a:xfrm>
            <a:off x="4839978" y="2965287"/>
            <a:ext cx="2018023" cy="2036931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全体の約５０％以上の生徒が視力異常または矯正視力でした。</a:t>
            </a:r>
            <a:endParaRPr kumimoji="1" lang="en-US" altLang="ja-JP" sz="105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見えにくいと感じている人・治療勧告が配られた人は、早めに眼科を受診してください。</a:t>
            </a:r>
            <a:endParaRPr kumimoji="1" lang="ja-JP" altLang="en-US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0" name="雲 39"/>
          <p:cNvSpPr/>
          <p:nvPr/>
        </p:nvSpPr>
        <p:spPr>
          <a:xfrm>
            <a:off x="1" y="5143500"/>
            <a:ext cx="2276474" cy="185121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矯正視力者のうち８０％以上（</a:t>
            </a:r>
            <a:r>
              <a:rPr lang="en-US" altLang="ja-JP" sz="105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!!</a:t>
            </a:r>
            <a:r>
              <a:rPr lang="ja-JP" altLang="en-US" sz="105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）のメガネ使用者が視力Ｂ以下でした。定期的にメガネを作り直しましょう！</a:t>
            </a:r>
            <a:endParaRPr kumimoji="1" lang="ja-JP" altLang="en-US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" name="フレーム 12"/>
          <p:cNvSpPr/>
          <p:nvPr/>
        </p:nvSpPr>
        <p:spPr>
          <a:xfrm>
            <a:off x="104775" y="7055747"/>
            <a:ext cx="6648450" cy="2774054"/>
          </a:xfrm>
          <a:prstGeom prst="frame">
            <a:avLst>
              <a:gd name="adj1" fmla="val 3066"/>
            </a:avLst>
          </a:prstGeom>
          <a:solidFill>
            <a:srgbClr val="F193DF"/>
          </a:solidFill>
          <a:ln>
            <a:solidFill>
              <a:srgbClr val="E933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９月１０日　くまがやピンクリボンの会による</a:t>
            </a:r>
            <a:endParaRPr kumimoji="1" lang="en-US" altLang="ja-JP" sz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sz="1600" dirty="0" smtClean="0">
                <a:solidFill>
                  <a:srgbClr val="E325BF"/>
                </a:solidFill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生命（いのち）の授業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（１年生）がありました～感想を紹介します～</a:t>
            </a:r>
            <a:endParaRPr kumimoji="1" lang="en-US" altLang="ja-JP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★</a:t>
            </a:r>
            <a:r>
              <a:rPr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この命が当たり前だと思わずに、１日１日を大切にして生きていきたいと思いました。この授業を受けて、大切な人の笑顔を守りたいと思いました。</a:t>
            </a:r>
            <a:endParaRPr lang="en-US" altLang="ja-JP" sz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★</a:t>
            </a:r>
            <a:r>
              <a:rPr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がんではないが、１日も生きられずにこの世からいなくなってしまった兄妹がいます。自分にとって大切な人が亡くなることについては、とても共感しました。命がどんなに大切で尊いものなのかがわかる時間になりました。</a:t>
            </a:r>
            <a:endParaRPr lang="en-US" altLang="ja-JP" sz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★</a:t>
            </a:r>
            <a:r>
              <a:rPr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今日を生きられなかった人の分まで強く生きたいと思った。</a:t>
            </a:r>
            <a:endParaRPr lang="en-US" altLang="ja-JP" sz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★</a:t>
            </a:r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サバイバー差別をなくして、がんになった人もなっていない人</a:t>
            </a:r>
            <a:r>
              <a:rPr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も</a:t>
            </a:r>
            <a:endParaRPr lang="en-US" altLang="ja-JP" sz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みんな</a:t>
            </a:r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が楽しく生きられるようにしたいと思った。</a:t>
            </a:r>
            <a:endParaRPr lang="en-US" altLang="ja-JP" sz="120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727813" y="851470"/>
            <a:ext cx="437940" cy="1846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00" b="0" cap="none" spc="0" dirty="0" smtClean="0">
                <a:ln w="0"/>
                <a:solidFill>
                  <a:schemeClr val="tx1"/>
                </a:solidFill>
              </a:rPr>
              <a:t>コバトン</a:t>
            </a:r>
            <a:endParaRPr lang="ja-JP" altLang="en-US" sz="600" b="0" cap="none" spc="0" dirty="0">
              <a:ln w="0"/>
              <a:solidFill>
                <a:schemeClr val="tx1"/>
              </a:solidFill>
            </a:endParaRPr>
          </a:p>
        </p:txBody>
      </p:sp>
      <p:graphicFrame>
        <p:nvGraphicFramePr>
          <p:cNvPr id="20" name="グラフ 19"/>
          <p:cNvGraphicFramePr/>
          <p:nvPr>
            <p:extLst>
              <p:ext uri="{D42A27DB-BD31-4B8C-83A1-F6EECF244321}">
                <p14:modId xmlns:p14="http://schemas.microsoft.com/office/powerpoint/2010/main" val="3025987437"/>
              </p:ext>
            </p:extLst>
          </p:nvPr>
        </p:nvGraphicFramePr>
        <p:xfrm>
          <a:off x="2" y="2683097"/>
          <a:ext cx="5165752" cy="2546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9" name="図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76475" y="5187073"/>
            <a:ext cx="4616793" cy="168381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7" t="20554" r="1284" b="6320"/>
          <a:stretch/>
        </p:blipFill>
        <p:spPr>
          <a:xfrm>
            <a:off x="4839978" y="8653462"/>
            <a:ext cx="1771649" cy="1114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5944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864</TotalTime>
  <Words>23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Pゴシック体S</vt:lpstr>
      <vt:lpstr>AR P丸ゴシック体E</vt:lpstr>
      <vt:lpstr>AR P丸ゴシック体M</vt:lpstr>
      <vt:lpstr>AR P悠々ゴシック体E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熊谷市教育委員会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中野　諒子 </dc:creator>
  <cp:lastModifiedBy>飯野　幸和 </cp:lastModifiedBy>
  <cp:revision>67</cp:revision>
  <cp:lastPrinted>2019-09-30T07:15:00Z</cp:lastPrinted>
  <dcterms:created xsi:type="dcterms:W3CDTF">2017-09-20T03:29:12Z</dcterms:created>
  <dcterms:modified xsi:type="dcterms:W3CDTF">2019-12-17T05:56:22Z</dcterms:modified>
</cp:coreProperties>
</file>